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5143500" cx="9144000"/>
  <p:notesSz cx="6858000" cy="9144000"/>
  <p:embeddedFontLst>
    <p:embeddedFont>
      <p:font typeface="Open Sans"/>
      <p:regular r:id="rId16"/>
      <p:bold r:id="rId17"/>
      <p:italic r:id="rId18"/>
      <p:boldItalic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20" roundtripDataSignature="AMtx7mjS/H+BrIaMsI1jxIDlMJLP3xD/J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B109820C-4DD7-4081-94E5-D531E94FC2D3}">
  <a:tblStyle styleId="{B109820C-4DD7-4081-94E5-D531E94FC2D3}" styleName="Table_0">
    <a:wholeTbl>
      <a:tcTxStyle b="off" i="off">
        <a:font>
          <a:latin typeface="Arial"/>
          <a:ea typeface="Arial"/>
          <a:cs typeface="Arial"/>
        </a:font>
        <a:srgbClr val="000000"/>
      </a:tcTxStyle>
    </a:wholeTbl>
    <a:band1H>
      <a:tcTxStyle b="off" i="off"/>
    </a:band1H>
    <a:band2H>
      <a:tcTxStyle b="off" i="off"/>
    </a:band2H>
    <a:band1V>
      <a:tcTxStyle b="off" i="off"/>
    </a:band1V>
    <a:band2V>
      <a:tcTxStyle b="off" i="off"/>
    </a:band2V>
    <a:lastCol>
      <a:tcTxStyle b="off" i="off"/>
    </a:lastCol>
    <a:firstCol>
      <a:tcTxStyle b="off" i="off"/>
    </a:firstCol>
    <a:lastRow>
      <a:tcTxStyle b="off" i="off"/>
    </a:lastRow>
    <a:seCell>
      <a:tcTxStyle b="off" i="off"/>
    </a:seCell>
    <a:swCell>
      <a:tcTxStyle b="off" i="off"/>
    </a:swCell>
    <a:firstRow>
      <a:tcTxStyle b="off" i="off"/>
    </a:firstRow>
    <a:neCell>
      <a:tcTxStyle b="off" i="off"/>
    </a:neCell>
    <a:nwCell>
      <a:tcTxStyle b="off" i="off"/>
    </a:nwCell>
  </a:tblStyle>
</a:tblStyleLst>
</file>

<file path=ppt/_rels/presentation.xml.rels><?xml version="1.0" encoding="UTF-8" standalone="yes"?><Relationships xmlns="http://schemas.openxmlformats.org/package/2006/relationships"><Relationship Id="rId20" Type="http://customschemas.google.com/relationships/presentationmetadata" Target="meta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font" Target="fonts/OpenSans-bold.fntdata"/><Relationship Id="rId16" Type="http://schemas.openxmlformats.org/officeDocument/2006/relationships/font" Target="fonts/OpenSans-regular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OpenSans-boldItalic.fntdata"/><Relationship Id="rId6" Type="http://schemas.openxmlformats.org/officeDocument/2006/relationships/slide" Target="slides/slide1.xml"/><Relationship Id="rId18" Type="http://schemas.openxmlformats.org/officeDocument/2006/relationships/font" Target="fonts/OpenSans-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5" name="Google Shape;125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9" name="Google Shape;59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4" name="Google Shape;64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0" name="Google Shape;80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8" name="Google Shape;88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" name="Google Shape;94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1" name="Google Shape;101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2" name="Google Shape;112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8" name="Google Shape;118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1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2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2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1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1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1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1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1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2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rgbClr val="D9D9D9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215075" y="-6"/>
            <a:ext cx="1928925" cy="1986075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"/>
          <p:cNvSpPr txBox="1"/>
          <p:nvPr/>
        </p:nvSpPr>
        <p:spPr>
          <a:xfrm>
            <a:off x="364200" y="331175"/>
            <a:ext cx="8415600" cy="171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Font typeface="Arial"/>
              <a:buNone/>
            </a:pPr>
            <a:r>
              <a:rPr lang="da" sz="5200">
                <a:latin typeface="Open Sans"/>
                <a:ea typeface="Open Sans"/>
                <a:cs typeface="Open Sans"/>
                <a:sym typeface="Open Sans"/>
              </a:rPr>
              <a:t>Aalborgs Datalogiske Studenterlaug</a:t>
            </a:r>
            <a:endParaRPr b="0" i="0" sz="52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56" name="Google Shape;56;p1"/>
          <p:cNvSpPr txBox="1"/>
          <p:nvPr/>
        </p:nvSpPr>
        <p:spPr>
          <a:xfrm>
            <a:off x="364200" y="1741950"/>
            <a:ext cx="5249400" cy="165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t/>
            </a:r>
            <a:endParaRPr b="0" i="0" sz="4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0" i="0" lang="da" sz="40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Generalforsamling </a:t>
            </a:r>
            <a:endParaRPr b="0" i="0" sz="40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b="0" i="0" lang="da" sz="40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13/12-2019</a:t>
            </a:r>
            <a:endParaRPr b="0" i="0" sz="40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7" name="Google Shape;127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215075" y="-6"/>
            <a:ext cx="1928925" cy="1986075"/>
          </a:xfrm>
          <a:prstGeom prst="rect">
            <a:avLst/>
          </a:prstGeom>
          <a:noFill/>
          <a:ln>
            <a:noFill/>
          </a:ln>
        </p:spPr>
      </p:pic>
      <p:sp>
        <p:nvSpPr>
          <p:cNvPr id="128" name="Google Shape;128;p10"/>
          <p:cNvSpPr txBox="1"/>
          <p:nvPr/>
        </p:nvSpPr>
        <p:spPr>
          <a:xfrm>
            <a:off x="353100" y="353100"/>
            <a:ext cx="3848700" cy="6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da" sz="32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8. Eventuelt</a:t>
            </a:r>
            <a:endParaRPr b="0" i="0" sz="32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29" name="Google Shape;129;p10"/>
          <p:cNvSpPr txBox="1"/>
          <p:nvPr/>
        </p:nvSpPr>
        <p:spPr>
          <a:xfrm>
            <a:off x="929075" y="1473125"/>
            <a:ext cx="5517000" cy="320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</a:pPr>
            <a:r>
              <a:rPr b="0" i="0" lang="da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Events holdt: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</a:pPr>
            <a:r>
              <a:rPr b="0" i="0" lang="da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Brætspil aften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</a:pPr>
            <a:r>
              <a:rPr b="0" i="0" lang="da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Grill aften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</a:pPr>
            <a:r>
              <a:rPr b="0" i="0" lang="da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Events støttet: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</a:pPr>
            <a:r>
              <a:rPr b="0" i="0" lang="da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Fjulefrokost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</a:pPr>
            <a:r>
              <a:rPr b="0" i="0" lang="da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FixD Winter banquet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</a:pPr>
            <a:r>
              <a:rPr b="0" i="0" lang="da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Flan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</a:pPr>
            <a:r>
              <a:rPr b="0" i="0" lang="da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mv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2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da">
                <a:latin typeface="Open Sans"/>
                <a:ea typeface="Open Sans"/>
                <a:cs typeface="Open Sans"/>
                <a:sym typeface="Open Sans"/>
              </a:rPr>
              <a:t>En </a:t>
            </a:r>
            <a:r>
              <a:rPr b="1" lang="da">
                <a:latin typeface="Open Sans"/>
                <a:ea typeface="Open Sans"/>
                <a:cs typeface="Open Sans"/>
                <a:sym typeface="Open Sans"/>
              </a:rPr>
              <a:t>studenterpolitisk forening</a:t>
            </a:r>
            <a:r>
              <a:rPr lang="da">
                <a:latin typeface="Open Sans"/>
                <a:ea typeface="Open Sans"/>
                <a:cs typeface="Open Sans"/>
                <a:sym typeface="Open Sans"/>
              </a:rPr>
              <a:t>, der afholder faglige og sociale arrangementer for studerende under Studienævn for SICT</a:t>
            </a:r>
            <a:endParaRPr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t/>
            </a:r>
            <a:endParaRPr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Google Shape;66;p3"/>
          <p:cNvPicPr preferRelativeResize="0"/>
          <p:nvPr/>
        </p:nvPicPr>
        <p:blipFill rotWithShape="1">
          <a:blip r:embed="rId3">
            <a:alphaModFix amt="21000"/>
          </a:blip>
          <a:srcRect b="0" l="0" r="0" t="0"/>
          <a:stretch/>
        </p:blipFill>
        <p:spPr>
          <a:xfrm>
            <a:off x="2074550" y="74326"/>
            <a:ext cx="4970250" cy="4970224"/>
          </a:xfrm>
          <a:prstGeom prst="rect">
            <a:avLst/>
          </a:prstGeom>
          <a:noFill/>
          <a:ln>
            <a:noFill/>
          </a:ln>
        </p:spPr>
      </p:pic>
      <p:sp>
        <p:nvSpPr>
          <p:cNvPr id="67" name="Google Shape;67;p3"/>
          <p:cNvSpPr/>
          <p:nvPr/>
        </p:nvSpPr>
        <p:spPr>
          <a:xfrm>
            <a:off x="3528800" y="652300"/>
            <a:ext cx="2149500" cy="5880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da" sz="14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Bestyrelse</a:t>
            </a:r>
            <a:endParaRPr b="0" i="0" sz="14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68" name="Google Shape;68;p3"/>
          <p:cNvSpPr/>
          <p:nvPr/>
        </p:nvSpPr>
        <p:spPr>
          <a:xfrm>
            <a:off x="2823050" y="3347025"/>
            <a:ext cx="1486500" cy="5880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da" sz="12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Studenterpolitik</a:t>
            </a:r>
            <a:endParaRPr b="0" i="0" sz="12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69" name="Google Shape;69;p3"/>
          <p:cNvSpPr/>
          <p:nvPr/>
        </p:nvSpPr>
        <p:spPr>
          <a:xfrm>
            <a:off x="4846750" y="3347025"/>
            <a:ext cx="1486500" cy="5880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da" sz="12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Sociale arrangementer</a:t>
            </a:r>
            <a:endParaRPr b="0" i="0" sz="12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70" name="Google Shape;70;p3"/>
          <p:cNvSpPr txBox="1"/>
          <p:nvPr/>
        </p:nvSpPr>
        <p:spPr>
          <a:xfrm>
            <a:off x="139025" y="160400"/>
            <a:ext cx="1817700" cy="220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da" sz="18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Træffer beslutninger for foreningen og behandler ansøgninger</a:t>
            </a:r>
            <a:endParaRPr b="0" i="0" sz="18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71" name="Google Shape;71;p3"/>
          <p:cNvSpPr txBox="1"/>
          <p:nvPr/>
        </p:nvSpPr>
        <p:spPr>
          <a:xfrm>
            <a:off x="64175" y="3026225"/>
            <a:ext cx="2149500" cy="181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da" sz="18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Kvalitetssikring af vores uddannelser og studiemiljø. Del- tagelse i relevante styrende organer på AAU</a:t>
            </a:r>
            <a:endParaRPr b="0" i="0" sz="18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72" name="Google Shape;72;p3"/>
          <p:cNvSpPr txBox="1"/>
          <p:nvPr/>
        </p:nvSpPr>
        <p:spPr>
          <a:xfrm>
            <a:off x="7100350" y="2887200"/>
            <a:ext cx="2031600" cy="2256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da" sz="18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Sociale arrangementer for at sikre et bedre studiemiljø og kommunikation på tværs af årgange</a:t>
            </a:r>
            <a:endParaRPr b="0" i="0" sz="18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cxnSp>
        <p:nvCxnSpPr>
          <p:cNvPr id="73" name="Google Shape;73;p3"/>
          <p:cNvCxnSpPr>
            <a:stCxn id="67" idx="1"/>
          </p:cNvCxnSpPr>
          <p:nvPr/>
        </p:nvCxnSpPr>
        <p:spPr>
          <a:xfrm rot="10800000">
            <a:off x="1956800" y="908800"/>
            <a:ext cx="1572000" cy="375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74" name="Google Shape;74;p3"/>
          <p:cNvCxnSpPr>
            <a:stCxn id="68" idx="1"/>
          </p:cNvCxnSpPr>
          <p:nvPr/>
        </p:nvCxnSpPr>
        <p:spPr>
          <a:xfrm rot="10800000">
            <a:off x="2074550" y="3464625"/>
            <a:ext cx="748500" cy="1764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med" w="med" type="triangle"/>
          </a:ln>
        </p:spPr>
      </p:cxnSp>
      <p:cxnSp>
        <p:nvCxnSpPr>
          <p:cNvPr id="75" name="Google Shape;75;p3"/>
          <p:cNvCxnSpPr>
            <a:stCxn id="69" idx="3"/>
            <a:endCxn id="76" idx="1"/>
          </p:cNvCxnSpPr>
          <p:nvPr/>
        </p:nvCxnSpPr>
        <p:spPr>
          <a:xfrm flipH="1" rot="10800000">
            <a:off x="6333250" y="2684025"/>
            <a:ext cx="810600" cy="9570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med" w="med" type="triangle"/>
          </a:ln>
        </p:spPr>
      </p:cxnSp>
      <p:sp>
        <p:nvSpPr>
          <p:cNvPr id="76" name="Google Shape;76;p3"/>
          <p:cNvSpPr/>
          <p:nvPr/>
        </p:nvSpPr>
        <p:spPr>
          <a:xfrm>
            <a:off x="7143750" y="2481000"/>
            <a:ext cx="1251900" cy="406200"/>
          </a:xfrm>
          <a:prstGeom prst="rect">
            <a:avLst/>
          </a:prstGeom>
          <a:solidFill>
            <a:srgbClr val="B6D7A8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da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ADSL Event</a:t>
            </a:r>
            <a:endParaRPr b="1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77;p3"/>
          <p:cNvSpPr/>
          <p:nvPr/>
        </p:nvSpPr>
        <p:spPr>
          <a:xfrm>
            <a:off x="139025" y="2620025"/>
            <a:ext cx="1251900" cy="406200"/>
          </a:xfrm>
          <a:prstGeom prst="rect">
            <a:avLst/>
          </a:prstGeom>
          <a:solidFill>
            <a:srgbClr val="B6D7A8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da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Valg-Udvalg</a:t>
            </a:r>
            <a:endParaRPr b="1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" name="Google Shape;82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215075" y="-6"/>
            <a:ext cx="1928925" cy="1986075"/>
          </a:xfrm>
          <a:prstGeom prst="rect">
            <a:avLst/>
          </a:prstGeom>
          <a:noFill/>
          <a:ln>
            <a:noFill/>
          </a:ln>
        </p:spPr>
      </p:pic>
      <p:sp>
        <p:nvSpPr>
          <p:cNvPr id="83" name="Google Shape;83;p4"/>
          <p:cNvSpPr txBox="1"/>
          <p:nvPr/>
        </p:nvSpPr>
        <p:spPr>
          <a:xfrm>
            <a:off x="353100" y="1235875"/>
            <a:ext cx="7824600" cy="3821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55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Open Sans"/>
              <a:buAutoNum type="arabicPeriod"/>
            </a:pPr>
            <a:r>
              <a:rPr b="0" i="0" lang="da" sz="20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Valg af ordstyrer og referent</a:t>
            </a:r>
            <a:endParaRPr b="0" i="0" sz="20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55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Open Sans"/>
              <a:buAutoNum type="arabicPeriod"/>
            </a:pPr>
            <a:r>
              <a:rPr b="0" i="0" lang="da" sz="20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Årsberetning samt godkendelse heraf</a:t>
            </a:r>
            <a:endParaRPr b="0" i="0" sz="20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55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Open Sans"/>
              <a:buAutoNum type="arabicPeriod"/>
            </a:pPr>
            <a:r>
              <a:rPr b="0" i="0" lang="da" sz="20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Regnskab, budget, samt godkendelse heraf</a:t>
            </a:r>
            <a:endParaRPr b="0" i="0" sz="20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55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Open Sans"/>
              <a:buAutoNum type="arabicPeriod"/>
            </a:pPr>
            <a:r>
              <a:rPr b="0" i="0" lang="da" sz="20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Vedtægtsændringer</a:t>
            </a:r>
            <a:endParaRPr b="0" i="0" sz="20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55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Open Sans"/>
              <a:buAutoNum type="arabicPeriod"/>
            </a:pPr>
            <a:r>
              <a:rPr b="0" i="0" lang="da" sz="20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Valg af formand</a:t>
            </a:r>
            <a:endParaRPr b="0" i="0" sz="20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55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Open Sans"/>
              <a:buAutoNum type="arabicPeriod"/>
            </a:pPr>
            <a:r>
              <a:rPr b="0" i="0" lang="da" sz="20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Valg af bestyrelsesmedlemmer</a:t>
            </a:r>
            <a:endParaRPr b="0" i="0" sz="20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55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Open Sans"/>
              <a:buAutoNum type="arabicPeriod"/>
            </a:pPr>
            <a:r>
              <a:rPr b="0" i="0" lang="da" sz="20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Valg af kritisk revisor</a:t>
            </a:r>
            <a:endParaRPr b="0" i="0" sz="2000" u="none" cap="none" strike="noStrike">
              <a:solidFill>
                <a:schemeClr val="dk1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55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Open Sans"/>
              <a:buAutoNum type="arabicPeriod"/>
            </a:pPr>
            <a:r>
              <a:rPr b="0" i="0" lang="da" sz="2000" u="none" cap="none" strike="noStrik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rPr>
              <a:t>Eventuelt</a:t>
            </a:r>
            <a:endParaRPr b="0" i="0" sz="20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84" name="Google Shape;84;p4"/>
          <p:cNvSpPr txBox="1"/>
          <p:nvPr/>
        </p:nvSpPr>
        <p:spPr>
          <a:xfrm>
            <a:off x="353100" y="353100"/>
            <a:ext cx="3848700" cy="6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da" sz="32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Dagsorden</a:t>
            </a:r>
            <a:endParaRPr b="0" i="0" sz="32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85" name="Google Shape;85;p4"/>
          <p:cNvSpPr txBox="1"/>
          <p:nvPr/>
        </p:nvSpPr>
        <p:spPr>
          <a:xfrm>
            <a:off x="1739175" y="666075"/>
            <a:ext cx="7104600" cy="82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064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AutoNum type="arabicPeriod"/>
            </a:pPr>
            <a:r>
              <a:rPr lang="da"/>
              <a:t>Valg af ordstyrer og referent </a:t>
            </a:r>
            <a:endParaRPr/>
          </a:p>
        </p:txBody>
      </p:sp>
      <p:sp>
        <p:nvSpPr>
          <p:cNvPr id="91" name="Google Shape;91;p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Google Shape;96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215075" y="-6"/>
            <a:ext cx="1928925" cy="1986075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6"/>
          <p:cNvSpPr txBox="1"/>
          <p:nvPr/>
        </p:nvSpPr>
        <p:spPr>
          <a:xfrm>
            <a:off x="353100" y="353100"/>
            <a:ext cx="3848700" cy="6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da" sz="32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2. Årsberetning</a:t>
            </a:r>
            <a:endParaRPr b="0" i="0" sz="32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98" name="Google Shape;98;p6"/>
          <p:cNvSpPr txBox="1"/>
          <p:nvPr/>
        </p:nvSpPr>
        <p:spPr>
          <a:xfrm>
            <a:off x="353100" y="1197650"/>
            <a:ext cx="6159600" cy="337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55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Open Sans"/>
              <a:buChar char="●"/>
            </a:pPr>
            <a:r>
              <a:rPr b="0" i="0" lang="da" sz="20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Politisk aktivitet</a:t>
            </a:r>
            <a:endParaRPr b="0" i="0" sz="20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556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Open Sans"/>
              <a:buChar char="○"/>
            </a:pPr>
            <a:r>
              <a:rPr b="0" i="0" lang="da" sz="20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3 repræsentanter i Studienævnet</a:t>
            </a:r>
            <a:endParaRPr b="0" i="0" sz="20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556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Open Sans"/>
              <a:buChar char="○"/>
            </a:pPr>
            <a:r>
              <a:rPr b="0" i="0" lang="da" sz="20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2 repræsentant i Institutrådet</a:t>
            </a:r>
            <a:endParaRPr b="0" i="0" sz="20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556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Open Sans"/>
              <a:buChar char="○"/>
            </a:pPr>
            <a:r>
              <a:rPr b="0" i="0" lang="da" sz="20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1 repræsentant i Akademiskråd</a:t>
            </a:r>
            <a:endParaRPr b="0" i="0" sz="20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55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Open Sans"/>
              <a:buChar char="●"/>
            </a:pPr>
            <a:r>
              <a:rPr b="0" i="0" lang="da" sz="20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Støtte givet til Fklubben og Rusperioderne</a:t>
            </a:r>
            <a:endParaRPr b="0" i="0" sz="20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-355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Open Sans"/>
              <a:buChar char="●"/>
            </a:pPr>
            <a:r>
              <a:rPr b="0" i="0" lang="da" sz="20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Manglende events i forhold til tidligere år</a:t>
            </a:r>
            <a:endParaRPr b="0" i="0" sz="20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7"/>
          <p:cNvSpPr txBox="1"/>
          <p:nvPr/>
        </p:nvSpPr>
        <p:spPr>
          <a:xfrm>
            <a:off x="353100" y="353100"/>
            <a:ext cx="3848700" cy="6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0" i="0" lang="da" sz="3200" u="none" cap="none" strike="noStrike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3a. Regnskabet</a:t>
            </a:r>
            <a:endParaRPr b="0" i="0" sz="3200" u="none" cap="none" strike="noStrike"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graphicFrame>
        <p:nvGraphicFramePr>
          <p:cNvPr id="104" name="Google Shape;104;p7"/>
          <p:cNvGraphicFramePr/>
          <p:nvPr/>
        </p:nvGraphicFramePr>
        <p:xfrm>
          <a:off x="353100" y="14353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{B109820C-4DD7-4081-94E5-D531E94FC2D3}</a:tableStyleId>
              </a:tblPr>
              <a:tblGrid>
                <a:gridCol w="2028825"/>
                <a:gridCol w="2476500"/>
              </a:tblGrid>
              <a:tr h="209550">
                <a:tc grid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1" lang="da" sz="1200" u="none" cap="none" strike="noStrike"/>
                        <a:t>Indtægter</a:t>
                      </a:r>
                      <a:endParaRPr b="1" sz="1200" u="none" cap="none" strike="noStrike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93C47D"/>
                    </a:solidFill>
                  </a:tcPr>
                </a:tc>
                <a:tc hMerge="1"/>
              </a:tr>
              <a:tr h="2000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da" sz="1000" u="none" cap="none" strike="noStrike"/>
                        <a:t>Overført fra 2018</a:t>
                      </a:r>
                      <a:endParaRPr sz="1000" u="none" cap="none" strike="noStrike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da" sz="1000" u="none" cap="none" strike="noStrike"/>
                        <a:t>kr 49.698,52</a:t>
                      </a:r>
                      <a:endParaRPr sz="1000" u="none" cap="none" strike="noStrike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da" sz="1000" u="none" cap="none" strike="noStrike"/>
                        <a:t>Renteindtægter</a:t>
                      </a:r>
                      <a:endParaRPr sz="1000" u="none" cap="none" strike="noStrike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da" sz="1000" u="none" cap="none" strike="noStrike"/>
                        <a:t>kr 11,20</a:t>
                      </a:r>
                      <a:endParaRPr sz="1000" u="none" cap="none" strike="noStrike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da" sz="1000" u="none" cap="none" strike="noStrike"/>
                        <a:t>AAUVALG 18</a:t>
                      </a:r>
                      <a:endParaRPr sz="1000" u="none" cap="none" strike="noStrike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da" sz="1000" u="none" cap="none" strike="noStrike"/>
                        <a:t>kr 19.432,00</a:t>
                      </a:r>
                      <a:endParaRPr sz="1000" u="none" cap="none" strike="noStrike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b="1" lang="da" sz="1000" u="none" cap="none" strike="noStrike"/>
                        <a:t>29/11/2018</a:t>
                      </a:r>
                      <a:endParaRPr b="1" sz="1000" u="none" cap="none" strike="noStrike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da" sz="1000" u="none" cap="none" strike="noStrike"/>
                        <a:t>kr 69.141,72</a:t>
                      </a:r>
                      <a:endParaRPr sz="1000" u="none" cap="none" strike="noStrike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5" name="Google Shape;105;p7"/>
          <p:cNvGraphicFramePr/>
          <p:nvPr/>
        </p:nvGraphicFramePr>
        <p:xfrm>
          <a:off x="353100" y="30009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{B109820C-4DD7-4081-94E5-D531E94FC2D3}</a:tableStyleId>
              </a:tblPr>
              <a:tblGrid>
                <a:gridCol w="2028825"/>
                <a:gridCol w="2476500"/>
              </a:tblGrid>
              <a:tr h="247650">
                <a:tc gridSpan="2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1" lang="da" sz="1400" u="none" cap="none" strike="noStrike"/>
                        <a:t>Realiserede Udgifter</a:t>
                      </a:r>
                      <a:endParaRPr b="1" sz="1400" u="none" cap="none" strike="noStrike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A9999"/>
                    </a:solidFill>
                  </a:tcPr>
                </a:tc>
                <a:tc hMerge="1"/>
              </a:tr>
              <a:tr h="2000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da" sz="1000" u="none" cap="none" strike="noStrike"/>
                        <a:t>1900 - Netbank abonnement</a:t>
                      </a:r>
                      <a:endParaRPr sz="1000" u="none" cap="none" strike="noStrike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da" sz="1000" u="none" cap="none" strike="noStrike"/>
                        <a:t>kr 100,00</a:t>
                      </a:r>
                      <a:endParaRPr sz="1000" u="none" cap="none" strike="noStrike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6" name="Google Shape;106;p7"/>
          <p:cNvGraphicFramePr/>
          <p:nvPr/>
        </p:nvGraphicFramePr>
        <p:xfrm>
          <a:off x="353100" y="34962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{B109820C-4DD7-4081-94E5-D531E94FC2D3}</a:tableStyleId>
              </a:tblPr>
              <a:tblGrid>
                <a:gridCol w="2028825"/>
                <a:gridCol w="2476500"/>
              </a:tblGrid>
              <a:tr h="247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da" sz="1000" u="none" cap="none" strike="noStrike"/>
                        <a:t>1921 - pålægschokolade</a:t>
                      </a:r>
                      <a:endParaRPr sz="1000" u="none" cap="none" strike="noStrike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da" sz="1000" u="none" cap="none" strike="noStrike"/>
                        <a:t>kr 290,55</a:t>
                      </a:r>
                      <a:endParaRPr sz="1000" u="none" cap="none" strike="noStrike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da" sz="1000" u="none" cap="none" strike="noStrike"/>
                        <a:t>1922 - valg slik nilj</a:t>
                      </a:r>
                      <a:endParaRPr sz="1000" u="none" cap="none" strike="noStrike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da" sz="1000" u="none" cap="none" strike="noStrike"/>
                        <a:t>kr 200,00</a:t>
                      </a:r>
                      <a:endParaRPr sz="1000" u="none" cap="none" strike="noStrike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da" sz="1000" u="none" cap="none" strike="noStrike"/>
                        <a:t>1923 - fyttetur</a:t>
                      </a:r>
                      <a:endParaRPr sz="1000" u="none" cap="none" strike="noStrike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da" sz="1000" u="none" cap="none" strike="noStrike"/>
                        <a:t>kr 7.500,00</a:t>
                      </a:r>
                      <a:endParaRPr sz="1000" u="none" cap="none" strike="noStrike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da" sz="1000" u="none" cap="none" strike="noStrike"/>
                        <a:t>1923 - plakat</a:t>
                      </a:r>
                      <a:endParaRPr sz="1000" u="none" cap="none" strike="noStrike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da" sz="1000" u="none" cap="none" strike="noStrike"/>
                        <a:t>kr 1.560,00</a:t>
                      </a:r>
                      <a:endParaRPr sz="1000" u="none" cap="none" strike="noStrike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da" sz="1000" u="none" cap="none" strike="noStrike"/>
                        <a:t>1924 - valg slik clara</a:t>
                      </a:r>
                      <a:endParaRPr sz="1000" u="none" cap="none" strike="noStrike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da" sz="1000" u="none" cap="none" strike="noStrike"/>
                        <a:t>kr 400,00</a:t>
                      </a:r>
                      <a:endParaRPr sz="1000" u="none" cap="none" strike="noStrike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2476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sz="1400" u="none" cap="none" strike="noStrike"/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CCCCCC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</a:tbl>
          </a:graphicData>
        </a:graphic>
      </p:graphicFrame>
      <p:sp>
        <p:nvSpPr>
          <p:cNvPr id="107" name="Google Shape;107;p7"/>
          <p:cNvSpPr txBox="1"/>
          <p:nvPr/>
        </p:nvSpPr>
        <p:spPr>
          <a:xfrm>
            <a:off x="2008375" y="1039175"/>
            <a:ext cx="5517000" cy="64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da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2019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8" name="Google Shape;108;p7"/>
          <p:cNvCxnSpPr/>
          <p:nvPr/>
        </p:nvCxnSpPr>
        <p:spPr>
          <a:xfrm flipH="1">
            <a:off x="4960400" y="2311625"/>
            <a:ext cx="1695900" cy="8061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med" w="med" type="triangle"/>
          </a:ln>
        </p:spPr>
      </p:cxnSp>
      <p:sp>
        <p:nvSpPr>
          <p:cNvPr id="109" name="Google Shape;109;p7"/>
          <p:cNvSpPr txBox="1"/>
          <p:nvPr/>
        </p:nvSpPr>
        <p:spPr>
          <a:xfrm>
            <a:off x="6027275" y="1737675"/>
            <a:ext cx="2930100" cy="73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da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Ikke få Clara til at ordne ting med Excel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da" sz="3200">
                <a:latin typeface="Open Sans"/>
                <a:ea typeface="Open Sans"/>
                <a:cs typeface="Open Sans"/>
                <a:sym typeface="Open Sans"/>
              </a:rPr>
              <a:t>4. Vedtægtsændringer</a:t>
            </a:r>
            <a:endParaRPr sz="32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15" name="Google Shape;115;p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SzPts val="1800"/>
              <a:buNone/>
            </a:pPr>
            <a:r>
              <a:rPr lang="da">
                <a:latin typeface="Open Sans"/>
                <a:ea typeface="Open Sans"/>
                <a:cs typeface="Open Sans"/>
                <a:sym typeface="Open Sans"/>
              </a:rPr>
              <a:t>Ingen modtaget</a:t>
            </a:r>
            <a:endParaRPr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da" sz="3200">
                <a:latin typeface="Open Sans"/>
                <a:ea typeface="Open Sans"/>
                <a:cs typeface="Open Sans"/>
                <a:sym typeface="Open Sans"/>
              </a:rPr>
              <a:t>5-7. Valg </a:t>
            </a:r>
            <a:endParaRPr sz="3200"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21" name="Google Shape;121;p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da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Valg af formand</a:t>
            </a:r>
            <a:endParaRPr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None/>
            </a:pPr>
            <a:r>
              <a:rPr lang="da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Valg af næstformand</a:t>
            </a:r>
            <a:endParaRPr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None/>
            </a:pPr>
            <a:r>
              <a:rPr lang="da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Valg af kasserer</a:t>
            </a:r>
            <a:endParaRPr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None/>
            </a:pPr>
            <a:r>
              <a:rPr lang="da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Valg af bestyrelsesmedlemmer</a:t>
            </a:r>
            <a:endParaRPr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800"/>
              <a:buNone/>
            </a:pPr>
            <a:r>
              <a:rPr lang="da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Valg af kritisk revisor</a:t>
            </a:r>
            <a:endParaRPr>
              <a:solidFill>
                <a:srgbClr val="0000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122" name="Google Shape;122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215075" y="-6"/>
            <a:ext cx="1928925" cy="1986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